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1" r:id="rId3"/>
    <p:sldId id="263" r:id="rId4"/>
    <p:sldId id="266" r:id="rId5"/>
    <p:sldId id="262" r:id="rId6"/>
    <p:sldId id="272" r:id="rId7"/>
    <p:sldId id="264" r:id="rId8"/>
    <p:sldId id="265" r:id="rId9"/>
    <p:sldId id="267" r:id="rId10"/>
    <p:sldId id="270" r:id="rId11"/>
    <p:sldId id="271" r:id="rId12"/>
    <p:sldId id="268" r:id="rId13"/>
    <p:sldId id="269"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3DCC4-8AC4-4A4F-AA75-3718CA443044}" type="datetimeFigureOut">
              <a:rPr lang="en-US" smtClean="0"/>
              <a:pPr/>
              <a:t>4/23/2013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FF9006-E3B8-4671-A59B-B006C0543E2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as part of the Seed sovereignty movement </a:t>
            </a:r>
          </a:p>
          <a:p>
            <a:pPr marL="228600" indent="-228600">
              <a:buAutoNum type="arabicPeriod"/>
            </a:pPr>
            <a:r>
              <a:rPr lang="en-US" dirty="0" smtClean="0"/>
              <a:t>followed Mahatma Gandhi's inspiration from the Salt Satyagraha, Gandhi's non- violent protest against the British salt monopoly in colonial India, Navdanya declared the launch of "Beej Satyagraha"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by making seed the "property" of companies like Monsanto, and forcing indigenous farmers to pay royalties for what was their (India's) collective heritage. </a:t>
            </a:r>
          </a:p>
          <a:p>
            <a:pPr marL="228600" indent="-228600">
              <a:buAutoNum type="arabicPeriod"/>
            </a:pPr>
            <a:endParaRPr lang="en-US" dirty="0" smtClean="0"/>
          </a:p>
          <a:p>
            <a:pPr marL="228600" indent="-228600">
              <a:buAutoNum type="arabicPeriod"/>
            </a:pP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To establish a property regime, TRIPS requires substantial standards of protection for intellectual property in all member states. To enable foreign ownership, TRIPS imposes national treatment obligations, requiring states to treat foreigners as equals of their own citizens. This cocktail of robust private property rights and foreign access thereto is leading to a steady transfer of the “ownership” of intellectual “products” from the developing world to the developed World (Chander &amp; Sunder, 2004)</a:t>
            </a:r>
          </a:p>
          <a:p>
            <a:r>
              <a:rPr lang="en-US" sz="1200" kern="1200" baseline="0" dirty="0" smtClean="0">
                <a:solidFill>
                  <a:schemeClr val="tx1"/>
                </a:solidFill>
                <a:latin typeface="+mn-lt"/>
                <a:ea typeface="+mn-ea"/>
                <a:cs typeface="+mn-cs"/>
              </a:rPr>
              <a:t>Required by TRIPs5 originally as a means to protect French makers of wines and champagnes, the law gives trademark-like protection to distinctive goods or services whose quality and reputation derive from the geographical area in which they are produced After a decade long resistance to intellectual property laws, many in India began to question how these laws could be beneficial to them. This lead to an increase in appeals for GI (Geographical Indication Act of 1999) of goods, which was seen as a source of recognition and income for India's poor rural as protection will allow local artisans to stay in their communities and fend for themselves, without having to renounce their traditional work. As Sunder (2007) pointed out even though GIs certainly hold promise for the poor, they have limits as it protects only those goods or processes whose quality or reputation are shown to be "due exclusively or essentially to the geographical environment, with its inherent natural and human factors" (p. 114). </a:t>
            </a:r>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Information society is characterized by conflicting valences between private and public </a:t>
            </a:r>
            <a:r>
              <a:rPr lang="en-US" dirty="0" smtClean="0"/>
              <a:t>domain. Boyle’s focus on public domain helped to foster “the invention of traditional knowledge” as a political and legal category worthy of rights. (</a:t>
            </a:r>
            <a:r>
              <a:rPr lang="en-US" dirty="0" err="1" smtClean="0"/>
              <a:t>Chander</a:t>
            </a:r>
            <a:r>
              <a:rPr lang="en-US" dirty="0" smtClean="0"/>
              <a:t> &amp; Sunder, 2004)</a:t>
            </a:r>
            <a:endParaRPr lang="en-US" dirty="0" smtClean="0"/>
          </a:p>
          <a:p>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TRIPs protected the knowledge and economic interests of the developed world, the rich corporations of the West. Can intellectual property be a tool for</a:t>
            </a:r>
          </a:p>
          <a:p>
            <a:r>
              <a:rPr lang="en-US" sz="1200" kern="1200" baseline="0" dirty="0" smtClean="0">
                <a:solidFill>
                  <a:schemeClr val="tx1"/>
                </a:solidFill>
                <a:latin typeface="+mn-lt"/>
                <a:ea typeface="+mn-ea"/>
                <a:cs typeface="+mn-cs"/>
              </a:rPr>
              <a:t>protecting poor people’s knowledge as well? Many seem to think so. Sunder (2007) mentioned the case of an award-winning farmer in Kerala who developed a high-yield method for planting rubber trees, but later when somebody tried to plant (rubber tree) in the same way, the farmer objected and stated that he would get a patent in this. Sunder (2007) noted an apparent shift in appropriating intellectual property in India, as the farmer who had only elementary school education had some idea about this particular law where you can stop somebody else from using his conceptualized method. </a:t>
            </a:r>
          </a:p>
          <a:p>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kern="1200" baseline="0" dirty="0" smtClean="0">
                <a:solidFill>
                  <a:schemeClr val="tx1"/>
                </a:solidFill>
                <a:latin typeface="+mn-lt"/>
                <a:ea typeface="+mn-ea"/>
                <a:cs typeface="+mn-cs"/>
              </a:rPr>
              <a:t>which attempts to imagine an Indian nation that embodies cultural pluralism, overlooking caste, race religion, or linguistic differences that make up the composite whole, the elision of the categories of caste and race from the national discourse silenced any oppression based on these constructs </a:t>
            </a:r>
          </a:p>
          <a:p>
            <a:pPr marL="228600" indent="-228600">
              <a:buAutoNum type="arabicPeriod"/>
            </a:pPr>
            <a:r>
              <a:rPr lang="en-US" sz="1200" kern="1200" baseline="0" dirty="0" smtClean="0">
                <a:solidFill>
                  <a:schemeClr val="tx1"/>
                </a:solidFill>
                <a:latin typeface="+mn-lt"/>
                <a:ea typeface="+mn-ea"/>
                <a:cs typeface="+mn-cs"/>
              </a:rPr>
              <a:t>Hence, the dominant group, stressed on "unity" through the logics of homogenized diversity. This excluded the subordinate groups defined by class differences and helped in the consolidation of hegemony in Indian political scenario. </a:t>
            </a:r>
          </a:p>
          <a:p>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West (2012) demonstrated that Gimi peoples, who grow coffee in Papua New Guinea's highlands are misrepresented in the specialty coffee market, which relies on images of primitivity and poverty to sell coffee. </a:t>
            </a:r>
          </a:p>
          <a:p>
            <a:r>
              <a:rPr lang="en-US" sz="1200" kern="1200" baseline="0" dirty="0" smtClean="0">
                <a:solidFill>
                  <a:schemeClr val="tx1"/>
                </a:solidFill>
                <a:latin typeface="+mn-lt"/>
                <a:ea typeface="+mn-ea"/>
                <a:cs typeface="+mn-cs"/>
              </a:rPr>
              <a:t>Similarly, Deloria (2004) demonstrated that since Indians </a:t>
            </a:r>
            <a:r>
              <a:rPr lang="en-US" sz="1200" kern="1200" baseline="0" dirty="0" smtClean="0">
                <a:solidFill>
                  <a:schemeClr val="tx1"/>
                </a:solidFill>
                <a:latin typeface="+mn-lt"/>
                <a:ea typeface="+mn-ea"/>
                <a:cs typeface="+mn-cs"/>
              </a:rPr>
              <a:t>who were presumed to be in </a:t>
            </a:r>
            <a:r>
              <a:rPr lang="en-US" sz="1200" kern="1200" baseline="0" dirty="0" smtClean="0">
                <a:solidFill>
                  <a:schemeClr val="tx1"/>
                </a:solidFill>
                <a:latin typeface="+mn-lt"/>
                <a:ea typeface="+mn-ea"/>
                <a:cs typeface="+mn-cs"/>
              </a:rPr>
              <a:t>reservations, </a:t>
            </a:r>
            <a:r>
              <a:rPr lang="en-US" sz="1200" kern="1200" baseline="0" dirty="0" smtClean="0">
                <a:solidFill>
                  <a:schemeClr val="tx1"/>
                </a:solidFill>
                <a:latin typeface="+mn-lt"/>
                <a:ea typeface="+mn-ea"/>
                <a:cs typeface="+mn-cs"/>
              </a:rPr>
              <a:t>were </a:t>
            </a:r>
            <a:r>
              <a:rPr lang="en-US" sz="1200" kern="1200" baseline="0" dirty="0" smtClean="0">
                <a:solidFill>
                  <a:schemeClr val="tx1"/>
                </a:solidFill>
                <a:latin typeface="+mn-lt"/>
                <a:ea typeface="+mn-ea"/>
                <a:cs typeface="+mn-cs"/>
              </a:rPr>
              <a:t>assumed to have little or no contributions towards "modernity," and these expectations helped reinforce the image of </a:t>
            </a:r>
            <a:r>
              <a:rPr lang="en-US" sz="1200" kern="1200" baseline="0" dirty="0" smtClean="0">
                <a:solidFill>
                  <a:schemeClr val="tx1"/>
                </a:solidFill>
                <a:latin typeface="+mn-lt"/>
                <a:ea typeface="+mn-ea"/>
                <a:cs typeface="+mn-cs"/>
              </a:rPr>
              <a:t>natives </a:t>
            </a:r>
            <a:r>
              <a:rPr lang="en-US" sz="1200" kern="1200" baseline="0" dirty="0" smtClean="0">
                <a:solidFill>
                  <a:schemeClr val="tx1"/>
                </a:solidFill>
                <a:latin typeface="+mn-lt"/>
                <a:ea typeface="+mn-ea"/>
                <a:cs typeface="+mn-cs"/>
              </a:rPr>
              <a:t>as primitive people. </a:t>
            </a:r>
          </a:p>
          <a:p>
            <a:r>
              <a:rPr lang="en-US" sz="1200" kern="1200" baseline="0" dirty="0" smtClean="0">
                <a:solidFill>
                  <a:schemeClr val="tx1"/>
                </a:solidFill>
                <a:latin typeface="+mn-lt"/>
                <a:ea typeface="+mn-ea"/>
                <a:cs typeface="+mn-cs"/>
              </a:rPr>
              <a:t>As Sunder (2007) noted that cultural rights often lead to the ironic production of authenticity or indigeneity, which conforms to traditional structures from the past, rather than celebrating cultures as diachronic peoples who are dynamic and heterogeneous. </a:t>
            </a:r>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Chakraborty (1994) explained that Indian histories have been conceived through the process of translation, which resulted in the emergence of analytical </a:t>
            </a:r>
          </a:p>
          <a:p>
            <a:r>
              <a:rPr lang="en-US" dirty="0" smtClean="0"/>
              <a:t>of what makes common sense and how they challenge those logics </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history where through abstraction of capital everything is made exchangeable with one another. Through his conception of History 2, Chakraborty (1994) beckoned scholars to understand more affective narratives of life forms, which are porous but not exchangeable through an abstract term of equivalence. </a:t>
            </a:r>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selected these two areas not only because these two states have the maximum number of Beej Swaraj activist groups (Natarajan, 2013), but also because of their difference in terms of language, geographic locales, and ideologies.</a:t>
            </a:r>
          </a:p>
          <a:p>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19" name="Footer Placeholder 18"/>
          <p:cNvSpPr>
            <a:spLocks noGrp="1"/>
          </p:cNvSpPr>
          <p:nvPr>
            <p:ph type="ftr" sz="quarter" idx="11"/>
          </p:nvPr>
        </p:nvSpPr>
        <p:spPr/>
        <p:txBody>
          <a:bodyPr/>
          <a:lstStyle/>
          <a:p>
            <a:endParaRPr kumimoji="0" lang="en-US" dirty="0"/>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4/23/2013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4/23/2013</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source=images&amp;cd=&amp;cad=rja&amp;docid=Ty8atfq0gFMufM&amp;tbnid=QUum56E7rNXrQM:&amp;ved=0CAgQjRwwAA&amp;url=http://syedakbarindia.blogspot.com/2010/01/bt-brinjal-india-does-not-have-bt.html&amp;ei=tVMyUba2GqPiiALa7oBY&amp;psig=AFQjCNHok_xoneqyV5Dcdl3PzHOz7BClFQ&amp;ust=136233912547743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url?sa=i&amp;source=images&amp;cd=&amp;cad=rja&amp;docid=W3WS_6Sb32mzeM&amp;tbnid=2-KCg83HWgzPqM:&amp;ved=0CAgQjRwwAA&amp;url=http://www.heits-cnkd.com/blog/&amp;ei=Chd2Ue6sCKayigLg5YCwBA&amp;psig=AFQjCNG-e3tz56Tu4B0ZOjo5o2SgEsvZ2A&amp;ust=1366780042184737"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source=images&amp;cd=&amp;cad=rja&amp;docid=rRvi4IizDrvI8M&amp;tbnid=H_e20iXqXUHQjM:&amp;ved=0CAgQjRwwAA&amp;url=http://www.thehindu.com/news/states/kerala-govt-extends-support-to-protest-against-bt-brinjal/article91228.ece&amp;ei=o651UfXWJcjXigKvxYGAAQ&amp;psig=AFQjCNE5nPvJFM2GU8sEHyLMVF_niZEzsw&amp;ust=136675331565932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552" y="990600"/>
            <a:ext cx="7851648" cy="1828800"/>
          </a:xfrm>
        </p:spPr>
        <p:txBody>
          <a:bodyPr/>
          <a:lstStyle/>
          <a:p>
            <a:pPr algn="ctr"/>
            <a:r>
              <a:rPr lang="en-US" dirty="0" smtClean="0"/>
              <a:t>“Seeds of Discord”</a:t>
            </a:r>
            <a:endParaRPr lang="en-US" dirty="0"/>
          </a:p>
        </p:txBody>
      </p:sp>
      <p:sp>
        <p:nvSpPr>
          <p:cNvPr id="3" name="Subtitle 2"/>
          <p:cNvSpPr>
            <a:spLocks noGrp="1"/>
          </p:cNvSpPr>
          <p:nvPr>
            <p:ph type="subTitle" idx="1"/>
          </p:nvPr>
        </p:nvSpPr>
        <p:spPr/>
        <p:txBody>
          <a:bodyPr/>
          <a:lstStyle/>
          <a:p>
            <a:pPr algn="ctr"/>
            <a:r>
              <a:rPr lang="en-US" dirty="0" smtClean="0"/>
              <a:t>Bt Brinjal Sovereignty movement in India</a:t>
            </a:r>
            <a:endParaRPr lang="en-US" dirty="0"/>
          </a:p>
        </p:txBody>
      </p:sp>
      <p:pic>
        <p:nvPicPr>
          <p:cNvPr id="1026" name="Picture 2" descr="http://1.bp.blogspot.com/_GNE95R2Gmjs/S2ElAXwQFwI/AAAAAAAABZs/Nun23-KfZMM/s400/brinjal.jpg">
            <a:hlinkClick r:id="rId2"/>
          </p:cNvPr>
          <p:cNvPicPr>
            <a:picLocks noChangeAspect="1" noChangeArrowheads="1"/>
          </p:cNvPicPr>
          <p:nvPr/>
        </p:nvPicPr>
        <p:blipFill>
          <a:blip r:embed="rId3" cstate="print"/>
          <a:srcRect/>
          <a:stretch>
            <a:fillRect/>
          </a:stretch>
        </p:blipFill>
        <p:spPr bwMode="auto">
          <a:xfrm>
            <a:off x="3067050" y="3962400"/>
            <a:ext cx="3105150" cy="2219326"/>
          </a:xfrm>
          <a:prstGeom prst="rect">
            <a:avLst/>
          </a:prstGeom>
          <a:noFill/>
        </p:spPr>
      </p:pic>
      <p:sp>
        <p:nvSpPr>
          <p:cNvPr id="5" name="TextBox 4"/>
          <p:cNvSpPr txBox="1"/>
          <p:nvPr/>
        </p:nvSpPr>
        <p:spPr>
          <a:xfrm>
            <a:off x="7239000" y="6107668"/>
            <a:ext cx="1623842" cy="369332"/>
          </a:xfrm>
          <a:prstGeom prst="rect">
            <a:avLst/>
          </a:prstGeom>
          <a:noFill/>
        </p:spPr>
        <p:txBody>
          <a:bodyPr wrap="none" rtlCol="0">
            <a:spAutoFit/>
          </a:bodyPr>
          <a:lstStyle/>
          <a:p>
            <a:r>
              <a:rPr lang="en-US" dirty="0" smtClean="0"/>
              <a:t>Somava Pande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Continued</a:t>
            </a:r>
            <a:endParaRPr lang="en-US" dirty="0"/>
          </a:p>
        </p:txBody>
      </p:sp>
      <p:sp>
        <p:nvSpPr>
          <p:cNvPr id="3" name="Content Placeholder 2"/>
          <p:cNvSpPr>
            <a:spLocks noGrp="1"/>
          </p:cNvSpPr>
          <p:nvPr>
            <p:ph idx="1"/>
          </p:nvPr>
        </p:nvSpPr>
        <p:spPr>
          <a:xfrm>
            <a:off x="457200" y="1676400"/>
            <a:ext cx="8229600" cy="4389120"/>
          </a:xfrm>
        </p:spPr>
        <p:txBody>
          <a:bodyPr/>
          <a:lstStyle/>
          <a:p>
            <a:r>
              <a:rPr lang="en-US" dirty="0" smtClean="0"/>
              <a:t>Tsing (2005) argues that a movement is constantly reconstituted or redefined through the “other”</a:t>
            </a:r>
          </a:p>
          <a:p>
            <a:r>
              <a:rPr lang="en-US" dirty="0" smtClean="0"/>
              <a:t>Exclusion of the internal "Other" becomes a privileged site for locating internal resistance of the marginalized group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Vernacular discourse</a:t>
            </a:r>
            <a:endParaRPr lang="en-US" dirty="0"/>
          </a:p>
        </p:txBody>
      </p:sp>
      <p:sp>
        <p:nvSpPr>
          <p:cNvPr id="3" name="Content Placeholder 2"/>
          <p:cNvSpPr>
            <a:spLocks noGrp="1"/>
          </p:cNvSpPr>
          <p:nvPr>
            <p:ph idx="1"/>
          </p:nvPr>
        </p:nvSpPr>
        <p:spPr/>
        <p:txBody>
          <a:bodyPr/>
          <a:lstStyle/>
          <a:p>
            <a:r>
              <a:rPr lang="en-US" dirty="0" smtClean="0"/>
              <a:t>Helps to understand how discourses work within and reinforce dominant logics (Mirzoeff, 2011)</a:t>
            </a:r>
          </a:p>
          <a:p>
            <a:r>
              <a:rPr lang="en-US" dirty="0" smtClean="0"/>
              <a:t>Highlights how new political agents are formed in the contestation between the nation (authority) and the vernacular that strive against dependence</a:t>
            </a:r>
          </a:p>
          <a:p>
            <a:r>
              <a:rPr lang="en-US" dirty="0" smtClean="0"/>
              <a:t>Will aid in understanding if there are varied forms of sovereignty conceived by the indigenous people that are making claims in the movement</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Research Questions</a:t>
            </a:r>
            <a:endParaRPr lang="en-US" dirty="0"/>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smtClean="0"/>
              <a:t>How do indigenous  farmers (Brinjal growers) define sovereignty? </a:t>
            </a:r>
          </a:p>
          <a:p>
            <a:r>
              <a:rPr lang="en-US" dirty="0" smtClean="0"/>
              <a:t>How do farmers reconstruct the dominant discourse of Beej Swaraj (seed sovereignty) by interpreting it through their own ideologies? </a:t>
            </a:r>
          </a:p>
          <a:p>
            <a:r>
              <a:rPr lang="en-US" dirty="0" smtClean="0"/>
              <a:t>What are the local understandings of intellectual property? How are they conceived and circulated within the community? How do farmers construct and establish their own agency as they conceive intellectual property? </a:t>
            </a:r>
          </a:p>
          <a:p>
            <a:r>
              <a:rPr lang="en-US" dirty="0" smtClean="0"/>
              <a:t>How farmers conceive and establish divergent means and meanings of the cause of the seed sovereignty movement based on their specific locales? Do they serve different purposes to local communities and other interested parties? </a:t>
            </a:r>
          </a:p>
          <a:p>
            <a:r>
              <a:rPr lang="en-US" dirty="0" smtClean="0"/>
              <a:t>How are divergent understandings of different things (sovereignty, intellectual property etc) used within the local, social, and cultural system? How are they circulated, and remixed within the communities, individually, and collectively?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Methodology</a:t>
            </a:r>
            <a:endParaRPr lang="en-US" dirty="0"/>
          </a:p>
        </p:txBody>
      </p:sp>
      <p:sp>
        <p:nvSpPr>
          <p:cNvPr id="3" name="Content Placeholder 2"/>
          <p:cNvSpPr>
            <a:spLocks noGrp="1"/>
          </p:cNvSpPr>
          <p:nvPr>
            <p:ph idx="1"/>
          </p:nvPr>
        </p:nvSpPr>
        <p:spPr>
          <a:xfrm>
            <a:off x="457200" y="1447800"/>
            <a:ext cx="6324600" cy="4876800"/>
          </a:xfrm>
        </p:spPr>
        <p:txBody>
          <a:bodyPr>
            <a:normAutofit fontScale="92500" lnSpcReduction="10000"/>
          </a:bodyPr>
          <a:lstStyle/>
          <a:p>
            <a:r>
              <a:rPr lang="en-US" dirty="0" smtClean="0"/>
              <a:t>Sample areas- State of West Bengal and Karnataka focusing on regions that have a significant number of brinjal growers. </a:t>
            </a:r>
          </a:p>
          <a:p>
            <a:r>
              <a:rPr lang="en-US" dirty="0" smtClean="0"/>
              <a:t>Qualitative in- depth one- on- one interview with local farmers </a:t>
            </a:r>
          </a:p>
          <a:p>
            <a:r>
              <a:rPr lang="en-US" dirty="0" smtClean="0"/>
              <a:t>Focus group discussion with community members </a:t>
            </a:r>
            <a:r>
              <a:rPr lang="en-US" smtClean="0"/>
              <a:t>from the two </a:t>
            </a:r>
            <a:r>
              <a:rPr lang="en-US" dirty="0" smtClean="0"/>
              <a:t>different rural communities in India. </a:t>
            </a:r>
          </a:p>
          <a:p>
            <a:r>
              <a:rPr lang="en-US" dirty="0" smtClean="0"/>
              <a:t>Discourse analysis of news published regarding the activism in those two selected areas </a:t>
            </a:r>
          </a:p>
          <a:p>
            <a:pPr lvl="1"/>
            <a:r>
              <a:rPr lang="en-US" dirty="0" smtClean="0"/>
              <a:t>Local news </a:t>
            </a:r>
          </a:p>
          <a:p>
            <a:pPr lvl="1"/>
            <a:r>
              <a:rPr lang="en-US" dirty="0" smtClean="0"/>
              <a:t>National news</a:t>
            </a:r>
            <a:endParaRPr lang="en-US" dirty="0"/>
          </a:p>
        </p:txBody>
      </p:sp>
      <p:pic>
        <p:nvPicPr>
          <p:cNvPr id="5122" name="Picture 2" descr="http://www.heits-cnkd.com/wp-content/uploads/2013/02/unorganized-files-264x300.jpg">
            <a:hlinkClick r:id="rId3"/>
          </p:cNvPr>
          <p:cNvPicPr>
            <a:picLocks noChangeAspect="1" noChangeArrowheads="1"/>
          </p:cNvPicPr>
          <p:nvPr/>
        </p:nvPicPr>
        <p:blipFill>
          <a:blip r:embed="rId4" cstate="print"/>
          <a:srcRect/>
          <a:stretch>
            <a:fillRect/>
          </a:stretch>
        </p:blipFill>
        <p:spPr bwMode="auto">
          <a:xfrm>
            <a:off x="6553200" y="2057400"/>
            <a:ext cx="2514600" cy="28575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ARV_BT_BRINJAL_28609f.jpg"/>
          <p:cNvPicPr>
            <a:picLocks noChangeAspect="1"/>
          </p:cNvPicPr>
          <p:nvPr/>
        </p:nvPicPr>
        <p:blipFill>
          <a:blip r:embed="rId2" cstate="print"/>
          <a:stretch>
            <a:fillRect/>
          </a:stretch>
        </p:blipFill>
        <p:spPr>
          <a:xfrm>
            <a:off x="2514600" y="1752600"/>
            <a:ext cx="4011847" cy="2737644"/>
          </a:xfrm>
          <a:prstGeom prst="rect">
            <a:avLst/>
          </a:prstGeom>
        </p:spPr>
      </p:pic>
      <p:sp>
        <p:nvSpPr>
          <p:cNvPr id="3" name="Rectangle 2"/>
          <p:cNvSpPr/>
          <p:nvPr/>
        </p:nvSpPr>
        <p:spPr>
          <a:xfrm>
            <a:off x="2746082" y="4639270"/>
            <a:ext cx="3654718"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Thank You</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Outline</a:t>
            </a:r>
            <a:endParaRPr lang="en-US" dirty="0"/>
          </a:p>
        </p:txBody>
      </p:sp>
      <p:sp>
        <p:nvSpPr>
          <p:cNvPr id="3" name="Content Placeholder 2"/>
          <p:cNvSpPr>
            <a:spLocks noGrp="1"/>
          </p:cNvSpPr>
          <p:nvPr>
            <p:ph idx="1"/>
          </p:nvPr>
        </p:nvSpPr>
        <p:spPr/>
        <p:txBody>
          <a:bodyPr/>
          <a:lstStyle/>
          <a:p>
            <a:r>
              <a:rPr lang="en-US" dirty="0" smtClean="0"/>
              <a:t>Purpose of the project</a:t>
            </a:r>
          </a:p>
          <a:p>
            <a:r>
              <a:rPr lang="en-US" dirty="0" smtClean="0"/>
              <a:t>Intellectual property rights</a:t>
            </a:r>
          </a:p>
          <a:p>
            <a:r>
              <a:rPr lang="en-US" dirty="0" smtClean="0"/>
              <a:t>IP laws in India</a:t>
            </a:r>
          </a:p>
          <a:p>
            <a:r>
              <a:rPr lang="en-US" dirty="0" smtClean="0"/>
              <a:t>Relation between IP rights and sovereignty</a:t>
            </a:r>
          </a:p>
          <a:p>
            <a:r>
              <a:rPr lang="en-US" dirty="0" smtClean="0"/>
              <a:t>Making of scales</a:t>
            </a:r>
          </a:p>
          <a:p>
            <a:r>
              <a:rPr lang="en-US" dirty="0" smtClean="0"/>
              <a:t>Various conceptions of sovereignty</a:t>
            </a:r>
          </a:p>
          <a:p>
            <a:r>
              <a:rPr lang="en-US" dirty="0" smtClean="0"/>
              <a:t>Vernacular discourses</a:t>
            </a:r>
          </a:p>
          <a:p>
            <a:r>
              <a:rPr lang="en-US" dirty="0" smtClean="0"/>
              <a:t>Research Questions</a:t>
            </a:r>
          </a:p>
          <a:p>
            <a:r>
              <a:rPr lang="en-US" dirty="0" smtClean="0"/>
              <a:t>Methodology</a:t>
            </a:r>
            <a:endParaRPr lang="en-US" dirty="0"/>
          </a:p>
        </p:txBody>
      </p:sp>
      <p:pic>
        <p:nvPicPr>
          <p:cNvPr id="4" name="Picture 3" descr="earth%20democracy.jpg"/>
          <p:cNvPicPr>
            <a:picLocks noChangeAspect="1"/>
          </p:cNvPicPr>
          <p:nvPr/>
        </p:nvPicPr>
        <p:blipFill>
          <a:blip r:embed="rId2" cstate="print"/>
          <a:stretch>
            <a:fillRect/>
          </a:stretch>
        </p:blipFill>
        <p:spPr>
          <a:xfrm>
            <a:off x="6991350" y="1447800"/>
            <a:ext cx="1771650" cy="2857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Purpose</a:t>
            </a:r>
            <a:endParaRPr lang="en-US" dirty="0"/>
          </a:p>
        </p:txBody>
      </p:sp>
      <p:sp>
        <p:nvSpPr>
          <p:cNvPr id="3" name="Content Placeholder 2"/>
          <p:cNvSpPr>
            <a:spLocks noGrp="1"/>
          </p:cNvSpPr>
          <p:nvPr>
            <p:ph idx="1"/>
          </p:nvPr>
        </p:nvSpPr>
        <p:spPr>
          <a:xfrm>
            <a:off x="457200" y="1935480"/>
            <a:ext cx="3200400" cy="4084320"/>
          </a:xfrm>
        </p:spPr>
        <p:txBody>
          <a:bodyPr>
            <a:normAutofit fontScale="92500"/>
          </a:bodyPr>
          <a:lstStyle/>
          <a:p>
            <a:r>
              <a:rPr lang="en-US" dirty="0" smtClean="0"/>
              <a:t>To understand social activism by theorizing that varied conceptions of sovereignty make claims within social movements like Brinjal seed sovereignty movement in India. </a:t>
            </a:r>
          </a:p>
          <a:p>
            <a:endParaRPr lang="en-US" dirty="0"/>
          </a:p>
        </p:txBody>
      </p:sp>
      <p:pic>
        <p:nvPicPr>
          <p:cNvPr id="15362" name="Picture 2" descr="http://www.thehindu.com/multimedia/dynamic/00026/bt_brinjal_26393f.jpg">
            <a:hlinkClick r:id="rId2"/>
          </p:cNvPr>
          <p:cNvPicPr>
            <a:picLocks noChangeAspect="1" noChangeArrowheads="1"/>
          </p:cNvPicPr>
          <p:nvPr/>
        </p:nvPicPr>
        <p:blipFill>
          <a:blip r:embed="rId3" cstate="print"/>
          <a:srcRect/>
          <a:stretch>
            <a:fillRect/>
          </a:stretch>
        </p:blipFill>
        <p:spPr bwMode="auto">
          <a:xfrm>
            <a:off x="4114800" y="1905000"/>
            <a:ext cx="4886325" cy="40290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pPr algn="ctr"/>
            <a:r>
              <a:rPr lang="en-US" dirty="0" smtClean="0"/>
              <a:t>Bt Brinjal Seed sovereignty movement</a:t>
            </a:r>
            <a:endParaRPr lang="en-US" dirty="0"/>
          </a:p>
        </p:txBody>
      </p:sp>
      <p:sp>
        <p:nvSpPr>
          <p:cNvPr id="3" name="Content Placeholder 2"/>
          <p:cNvSpPr>
            <a:spLocks noGrp="1"/>
          </p:cNvSpPr>
          <p:nvPr>
            <p:ph idx="1"/>
          </p:nvPr>
        </p:nvSpPr>
        <p:spPr>
          <a:xfrm>
            <a:off x="457200" y="2164080"/>
            <a:ext cx="4419600" cy="4617720"/>
          </a:xfrm>
        </p:spPr>
        <p:txBody>
          <a:bodyPr>
            <a:normAutofit fontScale="77500" lnSpcReduction="20000"/>
          </a:bodyPr>
          <a:lstStyle/>
          <a:p>
            <a:r>
              <a:rPr lang="en-US" dirty="0" smtClean="0"/>
              <a:t>Bt Brinjal Seed sovereignty movement was initiated in July 2009 (Natarajan, 2009 July)</a:t>
            </a:r>
          </a:p>
          <a:p>
            <a:r>
              <a:rPr lang="en-US" dirty="0" smtClean="0"/>
              <a:t>Movement against Seed Laws and Patent Laws (“navdanya,” n.d). </a:t>
            </a:r>
          </a:p>
          <a:p>
            <a:r>
              <a:rPr lang="en-US" dirty="0" smtClean="0"/>
              <a:t>Seed laws make sharing and saving of seed a crime </a:t>
            </a:r>
          </a:p>
          <a:p>
            <a:r>
              <a:rPr lang="en-US" dirty="0" smtClean="0"/>
              <a:t>The movement demands that Indian laws should not legalize patents on seed</a:t>
            </a:r>
          </a:p>
          <a:p>
            <a:r>
              <a:rPr lang="en-US" dirty="0" smtClean="0"/>
              <a:t>Review Trade-Related Aspects of Intellectual Property's in order to exclude patents on seed and food ("navdanya," n.d.). </a:t>
            </a:r>
          </a:p>
          <a:p>
            <a:r>
              <a:rPr lang="en-US" dirty="0" smtClean="0"/>
              <a:t>The movement pledged to protect sovereignty to save native seeds (“greenpeace,” 2009 July)</a:t>
            </a:r>
            <a:endParaRPr lang="en-US" dirty="0"/>
          </a:p>
        </p:txBody>
      </p:sp>
      <p:pic>
        <p:nvPicPr>
          <p:cNvPr id="4" name="Picture 3" descr="BT_Brinjal_Protest_Bangalore_India_Go_Home_Monsanto.jpg"/>
          <p:cNvPicPr>
            <a:picLocks noChangeAspect="1"/>
          </p:cNvPicPr>
          <p:nvPr/>
        </p:nvPicPr>
        <p:blipFill>
          <a:blip r:embed="rId3" cstate="print"/>
          <a:stretch>
            <a:fillRect/>
          </a:stretch>
        </p:blipFill>
        <p:spPr>
          <a:xfrm>
            <a:off x="5029200" y="2362200"/>
            <a:ext cx="4114800" cy="3276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Intellectual property rights</a:t>
            </a:r>
            <a:endParaRPr lang="en-US" dirty="0"/>
          </a:p>
        </p:txBody>
      </p:sp>
      <p:sp>
        <p:nvSpPr>
          <p:cNvPr id="3" name="Content Placeholder 2"/>
          <p:cNvSpPr>
            <a:spLocks noGrp="1"/>
          </p:cNvSpPr>
          <p:nvPr>
            <p:ph idx="1"/>
          </p:nvPr>
        </p:nvSpPr>
        <p:spPr/>
        <p:txBody>
          <a:bodyPr/>
          <a:lstStyle/>
          <a:p>
            <a:r>
              <a:rPr lang="en-US" dirty="0" smtClean="0"/>
              <a:t>Patents and the rhetoric of “ownership society” seeks to own, control, monopolize everything (water, cells, genes, animals, plants) in which life has no intrinsic worth, integrity or subject hood.</a:t>
            </a:r>
          </a:p>
          <a:p>
            <a:r>
              <a:rPr lang="en-US" dirty="0" smtClean="0"/>
              <a:t>IP rights are fed by the conceit of romantic authorship.</a:t>
            </a:r>
          </a:p>
          <a:p>
            <a:r>
              <a:rPr lang="en-US" dirty="0" smtClean="0"/>
              <a:t>“The author vision blinds us to the importance of the commons—to the importance of the raw material from which information products are constructed” (Boyle, 1996, p. xiv).</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IP laws in India</a:t>
            </a:r>
            <a:endParaRPr lang="en-US" dirty="0"/>
          </a:p>
        </p:txBody>
      </p:sp>
      <p:sp>
        <p:nvSpPr>
          <p:cNvPr id="3" name="Content Placeholder 2"/>
          <p:cNvSpPr>
            <a:spLocks noGrp="1"/>
          </p:cNvSpPr>
          <p:nvPr>
            <p:ph idx="1"/>
          </p:nvPr>
        </p:nvSpPr>
        <p:spPr>
          <a:xfrm>
            <a:off x="457200" y="1935480"/>
            <a:ext cx="5638800" cy="4389120"/>
          </a:xfrm>
        </p:spPr>
        <p:txBody>
          <a:bodyPr/>
          <a:lstStyle/>
          <a:p>
            <a:r>
              <a:rPr lang="en-US" dirty="0" smtClean="0"/>
              <a:t>Agreement on Trade Related Aspects of Intellectual Property Rights (TRIPS)</a:t>
            </a:r>
          </a:p>
          <a:p>
            <a:r>
              <a:rPr lang="en-US" dirty="0" smtClean="0"/>
              <a:t>Geographical Indication Act (GI Act)</a:t>
            </a:r>
          </a:p>
          <a:p>
            <a:pPr lvl="1"/>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6629400" y="2019300"/>
            <a:ext cx="1819275" cy="647700"/>
          </a:xfrm>
          <a:prstGeom prst="rect">
            <a:avLst/>
          </a:prstGeom>
          <a:noFill/>
          <a:ln w="9525">
            <a:noFill/>
            <a:miter lim="800000"/>
            <a:headEnd/>
            <a:tailEnd/>
          </a:ln>
        </p:spPr>
      </p:pic>
      <p:grpSp>
        <p:nvGrpSpPr>
          <p:cNvPr id="11" name="Group 10"/>
          <p:cNvGrpSpPr/>
          <p:nvPr/>
        </p:nvGrpSpPr>
        <p:grpSpPr>
          <a:xfrm>
            <a:off x="6705600" y="3148013"/>
            <a:ext cx="2057400" cy="1957387"/>
            <a:chOff x="6781800" y="3148013"/>
            <a:chExt cx="1562100" cy="1309687"/>
          </a:xfrm>
        </p:grpSpPr>
        <p:pic>
          <p:nvPicPr>
            <p:cNvPr id="1028" name="Picture 4"/>
            <p:cNvPicPr>
              <a:picLocks noChangeAspect="1" noChangeArrowheads="1"/>
            </p:cNvPicPr>
            <p:nvPr/>
          </p:nvPicPr>
          <p:blipFill>
            <a:blip r:embed="rId4" cstate="print"/>
            <a:srcRect/>
            <a:stretch>
              <a:fillRect/>
            </a:stretch>
          </p:blipFill>
          <p:spPr bwMode="auto">
            <a:xfrm>
              <a:off x="6781800" y="3733800"/>
              <a:ext cx="1562100" cy="723900"/>
            </a:xfrm>
            <a:prstGeom prst="rect">
              <a:avLst/>
            </a:prstGeom>
            <a:noFill/>
            <a:ln w="9525">
              <a:noFill/>
              <a:miter lim="800000"/>
              <a:headEnd/>
              <a:tailEnd/>
            </a:ln>
          </p:spPr>
        </p:pic>
        <p:pic>
          <p:nvPicPr>
            <p:cNvPr id="1031" name="Picture 7"/>
            <p:cNvPicPr>
              <a:picLocks noChangeAspect="1" noChangeArrowheads="1"/>
            </p:cNvPicPr>
            <p:nvPr/>
          </p:nvPicPr>
          <p:blipFill>
            <a:blip r:embed="rId5" cstate="print"/>
            <a:srcRect/>
            <a:stretch>
              <a:fillRect/>
            </a:stretch>
          </p:blipFill>
          <p:spPr bwMode="auto">
            <a:xfrm>
              <a:off x="7239000" y="3148013"/>
              <a:ext cx="704850" cy="56197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Relation between IP rights and sovereignty</a:t>
            </a:r>
            <a:endParaRPr lang="en-US" dirty="0"/>
          </a:p>
        </p:txBody>
      </p:sp>
      <p:sp>
        <p:nvSpPr>
          <p:cNvPr id="3" name="Content Placeholder 2"/>
          <p:cNvSpPr>
            <a:spLocks noGrp="1"/>
          </p:cNvSpPr>
          <p:nvPr>
            <p:ph idx="1"/>
          </p:nvPr>
        </p:nvSpPr>
        <p:spPr/>
        <p:txBody>
          <a:bodyPr>
            <a:normAutofit lnSpcReduction="10000"/>
          </a:bodyPr>
          <a:lstStyle/>
          <a:p>
            <a:r>
              <a:rPr lang="en-US" dirty="0" smtClean="0"/>
              <a:t>The notion of sovereignty is integrated with the idea of romantic author, which is at the core of IP rights</a:t>
            </a:r>
          </a:p>
          <a:p>
            <a:r>
              <a:rPr lang="en-US" dirty="0" smtClean="0"/>
              <a:t>IP rights assign rights to certain parties to control information, which provides them sovereignty, while foreclosing certain other uses by taking away  power from others (Boyle, 1996)</a:t>
            </a:r>
          </a:p>
          <a:p>
            <a:r>
              <a:rPr lang="en-US" dirty="0" smtClean="0"/>
              <a:t>Coombe asserts that sovereignty the IP holders achieve, can work as a powerful force in claims to own images of alterity (Coombe, 1998)</a:t>
            </a:r>
          </a:p>
          <a:p>
            <a:r>
              <a:rPr lang="en-US" dirty="0" smtClean="0"/>
              <a:t>Boyle points at the importance of public domain in understanding the “other side” of intellectual property</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dirty="0" smtClean="0"/>
              <a:t>Making of scales</a:t>
            </a:r>
            <a:endParaRPr lang="en-US" dirty="0"/>
          </a:p>
        </p:txBody>
      </p:sp>
      <p:sp>
        <p:nvSpPr>
          <p:cNvPr id="3" name="Content Placeholder 2"/>
          <p:cNvSpPr>
            <a:spLocks noGrp="1"/>
          </p:cNvSpPr>
          <p:nvPr>
            <p:ph idx="1"/>
          </p:nvPr>
        </p:nvSpPr>
        <p:spPr>
          <a:xfrm>
            <a:off x="457200" y="1676400"/>
            <a:ext cx="8229600" cy="4389120"/>
          </a:xfrm>
        </p:spPr>
        <p:txBody>
          <a:bodyPr/>
          <a:lstStyle/>
          <a:p>
            <a:r>
              <a:rPr lang="en-US" dirty="0" smtClean="0"/>
              <a:t>Tsing (2005) explains scale making may be “projects that make us imagine globality in order to see how it might succeed….or projects that make us imagine locality, or the space of regions or nations, in order to see their success” (p. 57).</a:t>
            </a:r>
          </a:p>
          <a:p>
            <a:r>
              <a:rPr lang="en-US" dirty="0" smtClean="0"/>
              <a:t>Distinct scale making at the level of</a:t>
            </a:r>
          </a:p>
          <a:p>
            <a:pPr lvl="1"/>
            <a:r>
              <a:rPr lang="en-US" dirty="0" smtClean="0"/>
              <a:t>Nation state</a:t>
            </a:r>
          </a:p>
          <a:p>
            <a:pPr lvl="1"/>
            <a:r>
              <a:rPr lang="en-US" dirty="0" smtClean="0"/>
              <a:t>Ecological group “Navdanya”</a:t>
            </a:r>
          </a:p>
          <a:p>
            <a:pPr lvl="1"/>
            <a:r>
              <a:rPr lang="en-US" dirty="0" smtClean="0"/>
              <a:t>Farmers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Various conceptions of sovereignty</a:t>
            </a:r>
            <a:endParaRPr lang="en-US" dirty="0"/>
          </a:p>
        </p:txBody>
      </p:sp>
      <p:sp>
        <p:nvSpPr>
          <p:cNvPr id="3" name="Content Placeholder 2"/>
          <p:cNvSpPr>
            <a:spLocks noGrp="1"/>
          </p:cNvSpPr>
          <p:nvPr>
            <p:ph idx="1"/>
          </p:nvPr>
        </p:nvSpPr>
        <p:spPr>
          <a:xfrm>
            <a:off x="457200" y="1524000"/>
            <a:ext cx="4267200" cy="5029200"/>
          </a:xfrm>
        </p:spPr>
        <p:txBody>
          <a:bodyPr/>
          <a:lstStyle/>
          <a:p>
            <a:r>
              <a:rPr lang="en-US" dirty="0" smtClean="0"/>
              <a:t>National conception</a:t>
            </a:r>
          </a:p>
          <a:p>
            <a:pPr lvl="1"/>
            <a:r>
              <a:rPr lang="en-US" dirty="0" smtClean="0"/>
              <a:t>Unity in diversity</a:t>
            </a:r>
          </a:p>
          <a:p>
            <a:pPr lvl="1"/>
            <a:endParaRPr lang="en-US" dirty="0" smtClean="0"/>
          </a:p>
          <a:p>
            <a:pPr lvl="1"/>
            <a:endParaRPr lang="en-US" dirty="0" smtClean="0"/>
          </a:p>
          <a:p>
            <a:pPr lvl="1"/>
            <a:endParaRPr lang="en-US" dirty="0" smtClean="0"/>
          </a:p>
          <a:p>
            <a:r>
              <a:rPr lang="en-US" dirty="0" smtClean="0"/>
              <a:t>Ecological group conception</a:t>
            </a:r>
          </a:p>
          <a:p>
            <a:pPr lvl="1"/>
            <a:r>
              <a:rPr lang="en-US" dirty="0" smtClean="0"/>
              <a:t>save native seeds and grow food freely without MNCs domination and control</a:t>
            </a:r>
            <a:endParaRPr lang="en-US" dirty="0"/>
          </a:p>
        </p:txBody>
      </p:sp>
      <p:grpSp>
        <p:nvGrpSpPr>
          <p:cNvPr id="6" name="Group 5"/>
          <p:cNvGrpSpPr/>
          <p:nvPr/>
        </p:nvGrpSpPr>
        <p:grpSpPr>
          <a:xfrm>
            <a:off x="4695825" y="1576388"/>
            <a:ext cx="3000375" cy="2157412"/>
            <a:chOff x="3071813" y="3176588"/>
            <a:chExt cx="3000375" cy="2157412"/>
          </a:xfrm>
        </p:grpSpPr>
        <p:pic>
          <p:nvPicPr>
            <p:cNvPr id="1026" name="Picture 2"/>
            <p:cNvPicPr>
              <a:picLocks noChangeAspect="1" noChangeArrowheads="1"/>
            </p:cNvPicPr>
            <p:nvPr/>
          </p:nvPicPr>
          <p:blipFill>
            <a:blip r:embed="rId3" cstate="print"/>
            <a:srcRect/>
            <a:stretch>
              <a:fillRect/>
            </a:stretch>
          </p:blipFill>
          <p:spPr bwMode="auto">
            <a:xfrm>
              <a:off x="3071813" y="3176588"/>
              <a:ext cx="3000375" cy="50482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476625" y="3743325"/>
              <a:ext cx="2190750" cy="1590675"/>
            </a:xfrm>
            <a:prstGeom prst="rect">
              <a:avLst/>
            </a:prstGeom>
            <a:noFill/>
            <a:ln w="9525">
              <a:noFill/>
              <a:miter lim="800000"/>
              <a:headEnd/>
              <a:tailEnd/>
            </a:ln>
          </p:spPr>
        </p:pic>
      </p:grpSp>
      <p:pic>
        <p:nvPicPr>
          <p:cNvPr id="7" name="Picture 6" descr="biopiracy.jpg"/>
          <p:cNvPicPr>
            <a:picLocks noChangeAspect="1"/>
          </p:cNvPicPr>
          <p:nvPr/>
        </p:nvPicPr>
        <p:blipFill>
          <a:blip r:embed="rId5" cstate="print"/>
          <a:stretch>
            <a:fillRect/>
          </a:stretch>
        </p:blipFill>
        <p:spPr>
          <a:xfrm>
            <a:off x="5334000" y="3940493"/>
            <a:ext cx="3200399" cy="2460307"/>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689</TotalTime>
  <Words>1640</Words>
  <Application>Microsoft Office PowerPoint</Application>
  <PresentationFormat>On-screen Show (4:3)</PresentationFormat>
  <Paragraphs>96</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“Seeds of Discord”</vt:lpstr>
      <vt:lpstr>Outline</vt:lpstr>
      <vt:lpstr>Purpose</vt:lpstr>
      <vt:lpstr>Bt Brinjal Seed sovereignty movement</vt:lpstr>
      <vt:lpstr>Intellectual property rights</vt:lpstr>
      <vt:lpstr>IP laws in India</vt:lpstr>
      <vt:lpstr>Relation between IP rights and sovereignty</vt:lpstr>
      <vt:lpstr>Making of scales</vt:lpstr>
      <vt:lpstr>Various conceptions of sovereignty</vt:lpstr>
      <vt:lpstr>Continued</vt:lpstr>
      <vt:lpstr>Vernacular discourse</vt:lpstr>
      <vt:lpstr>Research Questions</vt:lpstr>
      <vt:lpstr>Methodology</vt:lpstr>
      <vt:lpstr>Slide 14</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“Seeds of Discord”</dc:title>
  <dc:creator>Somava</dc:creator>
  <cp:lastModifiedBy>Somava</cp:lastModifiedBy>
  <cp:revision>76</cp:revision>
  <dcterms:created xsi:type="dcterms:W3CDTF">2013-03-02T19:29:25Z</dcterms:created>
  <dcterms:modified xsi:type="dcterms:W3CDTF">2013-04-24T05:36:16Z</dcterms:modified>
</cp:coreProperties>
</file>