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7" r:id="rId2"/>
    <p:sldId id="258"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F3DCC4-8AC4-4A4F-AA75-3718CA443044}" type="datetimeFigureOut">
              <a:rPr lang="en-US" smtClean="0"/>
              <a:pPr/>
              <a:t>3/5/2013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FF9006-E3B8-4671-A59B-B006C0543E2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 do activists use globally circulating political </a:t>
            </a:r>
            <a:r>
              <a:rPr lang="en-US" dirty="0" err="1" smtClean="0"/>
              <a:t>rhetorics</a:t>
            </a:r>
            <a:r>
              <a:rPr lang="en-US" dirty="0" smtClean="0"/>
              <a:t> to devise and manage coalitions? How do logics of classification order differences among coalition partners even as they make it possible for them to work together</a:t>
            </a:r>
            <a:r>
              <a:rPr lang="en-US" baseline="0" dirty="0" smtClean="0"/>
              <a:t>? At the same time, how do encounters across difference exceed their disciplined boundaries to make new forms of politics possible? </a:t>
            </a:r>
            <a:endParaRPr lang="en-US" dirty="0"/>
          </a:p>
        </p:txBody>
      </p:sp>
      <p:sp>
        <p:nvSpPr>
          <p:cNvPr id="4" name="Slide Number Placeholder 3"/>
          <p:cNvSpPr>
            <a:spLocks noGrp="1"/>
          </p:cNvSpPr>
          <p:nvPr>
            <p:ph type="sldNum" sz="quarter" idx="10"/>
          </p:nvPr>
        </p:nvSpPr>
        <p:spPr/>
        <p:txBody>
          <a:bodyPr/>
          <a:lstStyle/>
          <a:p>
            <a:fld id="{ECFF9006-E3B8-4671-A59B-B006C0543E21}"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Farm saved seeds were replaced by corporate seeds. A free resource available on farms became a commodity. In 1993 half a million Indian peasants pledge to resist classification of seeds as private property. Victorious struggle for </a:t>
            </a:r>
            <a:r>
              <a:rPr lang="en-US" dirty="0" err="1" smtClean="0"/>
              <a:t>neem</a:t>
            </a:r>
            <a:r>
              <a:rPr lang="en-US" dirty="0" smtClean="0"/>
              <a:t>, basmati rice and Indian wheat reclaimed collective biology and intellectual heritage as commons. </a:t>
            </a:r>
          </a:p>
          <a:p>
            <a:r>
              <a:rPr lang="en-US" dirty="0" err="1" smtClean="0"/>
              <a:t>Neem</a:t>
            </a:r>
            <a:r>
              <a:rPr lang="en-US" dirty="0" smtClean="0"/>
              <a:t> tree activism (movement mobilized and built at the local levels) and</a:t>
            </a:r>
            <a:r>
              <a:rPr lang="en-US" baseline="0" dirty="0" smtClean="0"/>
              <a:t> its success laid the path for other activism like basmati rice, Indian wheat.</a:t>
            </a:r>
          </a:p>
          <a:p>
            <a:r>
              <a:rPr lang="en-US" baseline="0" dirty="0" err="1" smtClean="0"/>
              <a:t>Neem</a:t>
            </a:r>
            <a:r>
              <a:rPr lang="en-US" baseline="0" dirty="0" smtClean="0"/>
              <a:t> victory brought to the forefront that most patents are based on the appropriation of indigenous knowledge, which violates the basic criteria of patent (novelty, nonobviousness, utility) as they range from direct piracy to minor tinkering involving steps obvious to anyone trained in the techniques and disciplines involved.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I plan to do discourse analysis of news published regarding the counter power revolution. Community newspapers example Deccan Herald,</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Ganasakti</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I will look at three mainstream English language national newspapers in India: </a:t>
            </a:r>
            <a:r>
              <a:rPr lang="en-US" sz="1200" i="1" kern="1200" dirty="0" smtClean="0">
                <a:solidFill>
                  <a:schemeClr val="tx1"/>
                </a:solidFill>
                <a:latin typeface="+mn-lt"/>
                <a:ea typeface="+mn-ea"/>
                <a:cs typeface="+mn-cs"/>
              </a:rPr>
              <a:t>The Times of India, The Hindu, </a:t>
            </a:r>
            <a:r>
              <a:rPr lang="en-US" sz="1200" kern="1200" dirty="0" smtClean="0">
                <a:solidFill>
                  <a:schemeClr val="tx1"/>
                </a:solidFill>
                <a:latin typeface="+mn-lt"/>
                <a:ea typeface="+mn-ea"/>
                <a:cs typeface="+mn-cs"/>
              </a:rPr>
              <a:t>and </a:t>
            </a:r>
            <a:r>
              <a:rPr lang="en-US" sz="1200" i="1" kern="1200" dirty="0" smtClean="0">
                <a:solidFill>
                  <a:schemeClr val="tx1"/>
                </a:solidFill>
                <a:latin typeface="+mn-lt"/>
                <a:ea typeface="+mn-ea"/>
                <a:cs typeface="+mn-cs"/>
              </a:rPr>
              <a:t>The Indian Express </a:t>
            </a:r>
            <a:r>
              <a:rPr lang="en-US" sz="1200" kern="1200" dirty="0" smtClean="0">
                <a:solidFill>
                  <a:schemeClr val="tx1"/>
                </a:solidFill>
                <a:latin typeface="+mn-lt"/>
                <a:ea typeface="+mn-ea"/>
                <a:cs typeface="+mn-cs"/>
              </a:rPr>
              <a:t>from August 2009 to July 2012. I am choosing this time frame as during this time another controversy regarding Monsanto's illegally use of Indian </a:t>
            </a:r>
            <a:r>
              <a:rPr lang="en-US" sz="1200" kern="1200" dirty="0" err="1" smtClean="0">
                <a:solidFill>
                  <a:schemeClr val="tx1"/>
                </a:solidFill>
                <a:latin typeface="+mn-lt"/>
                <a:ea typeface="+mn-ea"/>
                <a:cs typeface="+mn-cs"/>
              </a:rPr>
              <a:t>brinjal</a:t>
            </a:r>
            <a:r>
              <a:rPr lang="en-US" sz="1200" kern="1200" dirty="0" smtClean="0">
                <a:solidFill>
                  <a:schemeClr val="tx1"/>
                </a:solidFill>
                <a:latin typeface="+mn-lt"/>
                <a:ea typeface="+mn-ea"/>
                <a:cs typeface="+mn-cs"/>
              </a:rPr>
              <a:t> seeds to create GM seeds came into prominence, that triggered country wide uprising, that initiated the judicial system to reconsider the patent law.  </a:t>
            </a:r>
          </a:p>
          <a:p>
            <a:endParaRPr lang="en-US" dirty="0"/>
          </a:p>
        </p:txBody>
      </p:sp>
      <p:sp>
        <p:nvSpPr>
          <p:cNvPr id="4" name="Slide Number Placeholder 3"/>
          <p:cNvSpPr>
            <a:spLocks noGrp="1"/>
          </p:cNvSpPr>
          <p:nvPr>
            <p:ph type="sldNum" sz="quarter" idx="10"/>
          </p:nvPr>
        </p:nvSpPr>
        <p:spPr/>
        <p:txBody>
          <a:bodyPr/>
          <a:lstStyle/>
          <a:p>
            <a:fld id="{ECFF9006-E3B8-4671-A59B-B006C0543E21}"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to chart how individual actors form and attain agency, how images are formed and what ideologies are embedded</a:t>
            </a:r>
            <a:r>
              <a:rPr lang="en-US" baseline="0" dirty="0" smtClean="0"/>
              <a:t> in those images. </a:t>
            </a:r>
            <a:r>
              <a:rPr lang="en-US" dirty="0" smtClean="0"/>
              <a:t>ideas are formulated, how ideas are mobilized to bring </a:t>
            </a:r>
            <a:r>
              <a:rPr lang="en-US" baseline="0" dirty="0" smtClean="0"/>
              <a:t>about consciousness. </a:t>
            </a:r>
            <a:endParaRPr lang="en-US" dirty="0"/>
          </a:p>
        </p:txBody>
      </p:sp>
      <p:sp>
        <p:nvSpPr>
          <p:cNvPr id="4" name="Slide Number Placeholder 3"/>
          <p:cNvSpPr>
            <a:spLocks noGrp="1"/>
          </p:cNvSpPr>
          <p:nvPr>
            <p:ph type="sldNum" sz="quarter" idx="10"/>
          </p:nvPr>
        </p:nvSpPr>
        <p:spPr/>
        <p:txBody>
          <a:bodyPr/>
          <a:lstStyle/>
          <a:p>
            <a:fld id="{ECFF9006-E3B8-4671-A59B-B006C0543E21}"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7C9B81F-C347-4BEF-BFDF-29C42F48304A}" type="datetimeFigureOut">
              <a:rPr lang="en-US" smtClean="0"/>
              <a:pPr/>
              <a:t>3/5/2013</a:t>
            </a:fld>
            <a:endParaRPr lang="en-US"/>
          </a:p>
        </p:txBody>
      </p:sp>
      <p:sp>
        <p:nvSpPr>
          <p:cNvPr id="19" name="Footer Placeholder 18"/>
          <p:cNvSpPr>
            <a:spLocks noGrp="1"/>
          </p:cNvSpPr>
          <p:nvPr>
            <p:ph type="ftr" sz="quarter" idx="11"/>
          </p:nvPr>
        </p:nvSpPr>
        <p:spPr/>
        <p:txBody>
          <a:bodyPr/>
          <a:lstStyle/>
          <a:p>
            <a:endParaRPr kumimoji="0" lang="en-US"/>
          </a:p>
        </p:txBody>
      </p:sp>
      <p:sp>
        <p:nvSpPr>
          <p:cNvPr id="27" name="Slide Number Placeholder 2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3/5/2013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3/5/2013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C9B81F-C347-4BEF-BFDF-29C42F48304A}" type="datetimeFigureOut">
              <a:rPr lang="en-US" smtClean="0"/>
              <a:pPr/>
              <a:t>3/5/2013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7C9B81F-C347-4BEF-BFDF-29C42F48304A}" type="datetimeFigureOut">
              <a:rPr lang="en-US" smtClean="0"/>
              <a:pPr/>
              <a:t>3/5/2013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C9B81F-C347-4BEF-BFDF-29C42F48304A}" type="datetimeFigureOut">
              <a:rPr lang="en-US" smtClean="0"/>
              <a:pPr/>
              <a:t>3/5/2013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7C9B81F-C347-4BEF-BFDF-29C42F48304A}" type="datetimeFigureOut">
              <a:rPr lang="en-US" smtClean="0"/>
              <a:pPr/>
              <a:t>3/5/2013</a:t>
            </a:fld>
            <a:endParaRPr lang="en-US"/>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7C9B81F-C347-4BEF-BFDF-29C42F48304A}" type="datetimeFigureOut">
              <a:rPr lang="en-US" smtClean="0"/>
              <a:pPr/>
              <a:t>3/5/2013</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C9B81F-C347-4BEF-BFDF-29C42F48304A}" type="datetimeFigureOut">
              <a:rPr lang="en-US" smtClean="0"/>
              <a:pPr/>
              <a:t>3/5/2013</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C9B81F-C347-4BEF-BFDF-29C42F48304A}" type="datetimeFigureOut">
              <a:rPr lang="en-US" smtClean="0"/>
              <a:pPr/>
              <a:t>3/5/2013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7C9B81F-C347-4BEF-BFDF-29C42F48304A}" type="datetimeFigureOut">
              <a:rPr lang="en-US" smtClean="0"/>
              <a:pPr/>
              <a:t>3/5/2013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077200" y="6356350"/>
            <a:ext cx="609600" cy="365125"/>
          </a:xfrm>
        </p:spPr>
        <p:txBody>
          <a:bodyPr/>
          <a:lstStyle/>
          <a:p>
            <a:fld id="{042AED99-7FB4-404E-8A97-64753DCE42EC}" type="slidenum">
              <a:rPr kumimoji="0" lang="en-US" smtClean="0"/>
              <a:pPr/>
              <a:t>‹#›</a:t>
            </a:fld>
            <a:endParaRPr kumimoji="0"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7C9B81F-C347-4BEF-BFDF-29C42F48304A}" type="datetimeFigureOut">
              <a:rPr lang="en-US" smtClean="0"/>
              <a:pPr/>
              <a:t>3/5/2013</a:t>
            </a:fld>
            <a:endParaRPr lang="en-US" dirty="0">
              <a:solidFill>
                <a:schemeClr val="tx2">
                  <a:shade val="90000"/>
                </a:scheme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lgn="l" eaLnBrk="1" latinLnBrk="0" hangingPunct="1"/>
            <a:endParaRPr kumimoji="0" lang="en-US" dirty="0">
              <a:solidFill>
                <a:schemeClr val="tx2">
                  <a:shade val="90000"/>
                </a:scheme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42AED99-7FB4-404E-8A97-64753DCE42EC}" type="slidenum">
              <a:rPr kumimoji="0" lang="en-US" smtClean="0"/>
              <a:pPr/>
              <a:t>‹#›</a:t>
            </a:fld>
            <a:endParaRPr kumimoji="0" lang="en-US" dirty="0">
              <a:solidFill>
                <a:schemeClr val="tx2">
                  <a:shade val="90000"/>
                </a:scheme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www.google.com/url?sa=i&amp;source=images&amp;cd=&amp;cad=rja&amp;docid=Ty8atfq0gFMufM&amp;tbnid=QUum56E7rNXrQM:&amp;ved=0CAgQjRwwAA&amp;url=http://syedakbarindia.blogspot.com/2010/01/bt-brinjal-india-does-not-have-bt.html&amp;ei=tVMyUba2GqPiiALa7oBY&amp;psig=AFQjCNHok_xoneqyV5Dcdl3PzHOz7BClFQ&amp;ust=1362339125477430"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Purpose and RQ</a:t>
            </a:r>
            <a:endParaRPr lang="en-US" dirty="0"/>
          </a:p>
        </p:txBody>
      </p:sp>
      <p:sp>
        <p:nvSpPr>
          <p:cNvPr id="3" name="Content Placeholder 2"/>
          <p:cNvSpPr>
            <a:spLocks noGrp="1"/>
          </p:cNvSpPr>
          <p:nvPr>
            <p:ph idx="1"/>
          </p:nvPr>
        </p:nvSpPr>
        <p:spPr>
          <a:xfrm>
            <a:off x="457200" y="1752600"/>
            <a:ext cx="7848600" cy="4191000"/>
          </a:xfrm>
        </p:spPr>
        <p:txBody>
          <a:bodyPr>
            <a:normAutofit/>
          </a:bodyPr>
          <a:lstStyle/>
          <a:p>
            <a:r>
              <a:rPr lang="en-US" dirty="0" smtClean="0"/>
              <a:t>Seed sovereignty movement (</a:t>
            </a:r>
            <a:r>
              <a:rPr lang="en-US" dirty="0" err="1" smtClean="0"/>
              <a:t>Beej</a:t>
            </a:r>
            <a:r>
              <a:rPr lang="en-US" dirty="0" smtClean="0"/>
              <a:t> </a:t>
            </a:r>
            <a:r>
              <a:rPr lang="en-US" dirty="0" err="1" smtClean="0"/>
              <a:t>Swaraj</a:t>
            </a:r>
            <a:r>
              <a:rPr lang="en-US" dirty="0" smtClean="0"/>
              <a:t>) </a:t>
            </a:r>
          </a:p>
          <a:p>
            <a:pPr lvl="1"/>
            <a:r>
              <a:rPr lang="en-US" dirty="0" smtClean="0"/>
              <a:t>Brinjal Seeds</a:t>
            </a:r>
          </a:p>
          <a:p>
            <a:endParaRPr lang="en-US" dirty="0" smtClean="0"/>
          </a:p>
          <a:p>
            <a:endParaRPr lang="en-US" dirty="0" smtClean="0"/>
          </a:p>
          <a:p>
            <a:endParaRPr lang="en-US" dirty="0" smtClean="0"/>
          </a:p>
          <a:p>
            <a:pPr lvl="1"/>
            <a:endParaRPr lang="en-US" dirty="0"/>
          </a:p>
        </p:txBody>
      </p:sp>
      <p:pic>
        <p:nvPicPr>
          <p:cNvPr id="4" name="Picture 3" descr="earth%20democracy.jpg"/>
          <p:cNvPicPr>
            <a:picLocks noChangeAspect="1"/>
          </p:cNvPicPr>
          <p:nvPr/>
        </p:nvPicPr>
        <p:blipFill>
          <a:blip r:embed="rId3" cstate="print"/>
          <a:stretch>
            <a:fillRect/>
          </a:stretch>
        </p:blipFill>
        <p:spPr>
          <a:xfrm>
            <a:off x="6991350" y="800100"/>
            <a:ext cx="1771650" cy="2857500"/>
          </a:xfrm>
          <a:prstGeom prst="rect">
            <a:avLst/>
          </a:prstGeom>
        </p:spPr>
      </p:pic>
      <p:pic>
        <p:nvPicPr>
          <p:cNvPr id="5" name="Picture 2" descr="http://1.bp.blogspot.com/_GNE95R2Gmjs/S2ElAXwQFwI/AAAAAAAABZs/Nun23-KfZMM/s400/brinjal.jpg">
            <a:hlinkClick r:id="rId4"/>
          </p:cNvPr>
          <p:cNvPicPr>
            <a:picLocks noChangeAspect="1" noChangeArrowheads="1"/>
          </p:cNvPicPr>
          <p:nvPr/>
        </p:nvPicPr>
        <p:blipFill>
          <a:blip r:embed="rId5" cstate="print"/>
          <a:srcRect/>
          <a:stretch>
            <a:fillRect/>
          </a:stretch>
        </p:blipFill>
        <p:spPr bwMode="auto">
          <a:xfrm>
            <a:off x="2667000" y="3124200"/>
            <a:ext cx="3624893" cy="2590800"/>
          </a:xfrm>
          <a:prstGeom prst="rect">
            <a:avLst/>
          </a:prstGeom>
          <a:noFill/>
        </p:spPr>
      </p:pic>
      <p:sp>
        <p:nvSpPr>
          <p:cNvPr id="6" name="Rectangle 5"/>
          <p:cNvSpPr/>
          <p:nvPr/>
        </p:nvSpPr>
        <p:spPr>
          <a:xfrm>
            <a:off x="3353846" y="5879068"/>
            <a:ext cx="2436308" cy="369332"/>
          </a:xfrm>
          <a:prstGeom prst="rect">
            <a:avLst/>
          </a:prstGeom>
        </p:spPr>
        <p:txBody>
          <a:bodyPr wrap="none">
            <a:spAutoFit/>
          </a:bodyPr>
          <a:lstStyle/>
          <a:p>
            <a:pPr algn="ctr"/>
            <a:r>
              <a:rPr lang="en-US" dirty="0" smtClean="0"/>
              <a:t>Bt Brinjal Row in India</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Background and methodology</a:t>
            </a:r>
            <a:endParaRPr lang="en-US" dirty="0"/>
          </a:p>
        </p:txBody>
      </p:sp>
      <p:sp>
        <p:nvSpPr>
          <p:cNvPr id="3" name="Content Placeholder 2"/>
          <p:cNvSpPr>
            <a:spLocks noGrp="1"/>
          </p:cNvSpPr>
          <p:nvPr>
            <p:ph idx="1"/>
          </p:nvPr>
        </p:nvSpPr>
        <p:spPr>
          <a:xfrm>
            <a:off x="457200" y="1447800"/>
            <a:ext cx="8229600" cy="5029200"/>
          </a:xfrm>
        </p:spPr>
        <p:txBody>
          <a:bodyPr>
            <a:normAutofit lnSpcReduction="10000"/>
          </a:bodyPr>
          <a:lstStyle/>
          <a:p>
            <a:r>
              <a:rPr lang="en-US" dirty="0" smtClean="0"/>
              <a:t>India opens up its seed sector </a:t>
            </a:r>
          </a:p>
          <a:p>
            <a:r>
              <a:rPr lang="en-US" dirty="0" smtClean="0"/>
              <a:t>Movements against biopiracy </a:t>
            </a:r>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Method</a:t>
            </a:r>
          </a:p>
          <a:p>
            <a:pPr lvl="1"/>
            <a:r>
              <a:rPr lang="en-US" dirty="0" smtClean="0"/>
              <a:t>Discourse analysis of campaign blogs, online reports of activists, community newspapers, national newspapers</a:t>
            </a:r>
          </a:p>
          <a:p>
            <a:pPr lvl="1">
              <a:buNone/>
            </a:pPr>
            <a:endParaRPr lang="en-US" dirty="0" smtClean="0"/>
          </a:p>
          <a:p>
            <a:pPr lvl="1">
              <a:buFont typeface="Arial" pitchFamily="34" charset="0"/>
              <a:buChar char="•"/>
            </a:pPr>
            <a:endParaRPr lang="en-US" dirty="0" smtClean="0"/>
          </a:p>
        </p:txBody>
      </p:sp>
      <p:pic>
        <p:nvPicPr>
          <p:cNvPr id="4" name="Picture 3" descr="biopiracy.jpg"/>
          <p:cNvPicPr>
            <a:picLocks noChangeAspect="1"/>
          </p:cNvPicPr>
          <p:nvPr/>
        </p:nvPicPr>
        <p:blipFill>
          <a:blip r:embed="rId3" cstate="print"/>
          <a:stretch>
            <a:fillRect/>
          </a:stretch>
        </p:blipFill>
        <p:spPr>
          <a:xfrm>
            <a:off x="2667000" y="2590800"/>
            <a:ext cx="3200399" cy="2460307"/>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Arguments</a:t>
            </a:r>
            <a:endParaRPr lang="en-US" dirty="0"/>
          </a:p>
        </p:txBody>
      </p:sp>
      <p:sp>
        <p:nvSpPr>
          <p:cNvPr id="4" name="Content Placeholder 3"/>
          <p:cNvSpPr>
            <a:spLocks noGrp="1"/>
          </p:cNvSpPr>
          <p:nvPr>
            <p:ph idx="1"/>
          </p:nvPr>
        </p:nvSpPr>
        <p:spPr>
          <a:xfrm>
            <a:off x="457200" y="1600200"/>
            <a:ext cx="8229600" cy="4724400"/>
          </a:xfrm>
        </p:spPr>
        <p:txBody>
          <a:bodyPr/>
          <a:lstStyle/>
          <a:p>
            <a:r>
              <a:rPr lang="en-US" dirty="0" smtClean="0"/>
              <a:t>Instead of a homogenized notion of social movements reframing of scales is necessary to understand how difference is a pre- established frame </a:t>
            </a:r>
            <a:r>
              <a:rPr lang="en-US" smtClean="0"/>
              <a:t>for connection</a:t>
            </a:r>
            <a:endParaRPr lang="en-US" dirty="0" smtClean="0"/>
          </a:p>
          <a:p>
            <a:endParaRPr lang="en-US" dirty="0" smtClean="0"/>
          </a:p>
          <a:p>
            <a:pPr lvl="1"/>
            <a:endParaRPr lang="en-US" dirty="0" smtClean="0"/>
          </a:p>
          <a:p>
            <a:pPr lvl="1"/>
            <a:endParaRPr lang="en-US" dirty="0"/>
          </a:p>
        </p:txBody>
      </p:sp>
      <p:pic>
        <p:nvPicPr>
          <p:cNvPr id="5" name="Picture 4" descr="BT_Brinjal_Protest_Bangalore_India_Go_Home_Monsanto.jpg"/>
          <p:cNvPicPr>
            <a:picLocks noChangeAspect="1"/>
          </p:cNvPicPr>
          <p:nvPr/>
        </p:nvPicPr>
        <p:blipFill>
          <a:blip r:embed="rId3" cstate="print"/>
          <a:stretch>
            <a:fillRect/>
          </a:stretch>
        </p:blipFill>
        <p:spPr>
          <a:xfrm>
            <a:off x="2438400" y="3429000"/>
            <a:ext cx="4368800" cy="327660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202</TotalTime>
  <Words>406</Words>
  <Application>Microsoft Office PowerPoint</Application>
  <PresentationFormat>On-screen Show (4:3)</PresentationFormat>
  <Paragraphs>29</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Flow</vt:lpstr>
      <vt:lpstr>Purpose and RQ</vt:lpstr>
      <vt:lpstr>Background and methodology</vt:lpstr>
      <vt:lpstr>Arguments</vt:lpstr>
    </vt:vector>
  </TitlesOfParts>
  <Company>EECS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“Seeds of Discord”</dc:title>
  <dc:creator>Somava</dc:creator>
  <cp:lastModifiedBy>Somava</cp:lastModifiedBy>
  <cp:revision>32</cp:revision>
  <dcterms:created xsi:type="dcterms:W3CDTF">2013-03-02T19:29:25Z</dcterms:created>
  <dcterms:modified xsi:type="dcterms:W3CDTF">2013-03-05T23:42:02Z</dcterms:modified>
</cp:coreProperties>
</file>